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25"/>
  </p:notesMasterIdLst>
  <p:sldIdLst>
    <p:sldId id="256" r:id="rId5"/>
    <p:sldId id="257" r:id="rId6"/>
    <p:sldId id="260" r:id="rId7"/>
    <p:sldId id="261" r:id="rId8"/>
    <p:sldId id="262" r:id="rId9"/>
    <p:sldId id="263" r:id="rId10"/>
    <p:sldId id="258" r:id="rId11"/>
    <p:sldId id="264" r:id="rId12"/>
    <p:sldId id="278" r:id="rId13"/>
    <p:sldId id="279" r:id="rId14"/>
    <p:sldId id="267" r:id="rId15"/>
    <p:sldId id="268" r:id="rId16"/>
    <p:sldId id="269" r:id="rId17"/>
    <p:sldId id="270" r:id="rId18"/>
    <p:sldId id="272" r:id="rId19"/>
    <p:sldId id="273" r:id="rId20"/>
    <p:sldId id="274" r:id="rId21"/>
    <p:sldId id="275" r:id="rId22"/>
    <p:sldId id="276" r:id="rId23"/>
    <p:sldId id="277" r:id="rId24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E65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24CC9B6-A6C2-46C7-BBB9-C6A60C5C4540}" v="35" dt="2020-10-29T00:07:35.914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396" autoAdjust="0"/>
    <p:restoredTop sz="95030" autoAdjust="0"/>
  </p:normalViewPr>
  <p:slideViewPr>
    <p:cSldViewPr snapToGrid="0" snapToObjects="1" showGuides="1">
      <p:cViewPr varScale="1">
        <p:scale>
          <a:sx n="109" d="100"/>
          <a:sy n="109" d="100"/>
        </p:scale>
        <p:origin x="232" y="1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1:52.130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1,'4'0,"1"0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0:30.591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0:30.928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0:31.555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0:31.881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0:57.240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14,'0'-6,"0"-2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33.153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34.042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34.713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14 0,'-6'0,"-1"0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36.608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37.363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1:52.485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38.903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39.434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40.498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3:11.426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3:33.458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3:36.957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3:37.444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0,'5'0,"3"0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3:38.508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3:56.858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74 0,'0'6,"0"7,-6 2,-7-2,-14-3,-1-3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4:38.528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0,'5'0,"3"0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1:55.176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37:51.25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0,'0'0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44.359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45.199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45.763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46.202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0,'6'0,"-4"6,-2 2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53.893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0,'11'0,"10"0,1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3:01.422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3:01.878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3:02.265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3:02.610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1:55.517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3:03.924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1:55.860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1:56.205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1:56.537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1:58.348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0:28.782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3862 105,'-1271'0,"1156"-5,-24-7,-86-4,-555 14,398 3,346-3,0-2,1-1,-1-2,-10-4,-70-13,-19 12,0 6,-61 8,66 0,86 2,44-4,0 0,0 0,0 0,-1 0,1 0,0 0,0 0,0 1,0-1,-1 0,1 0,0 0,0 0,0 0,0 0,-1 0,1 0,0 0,0 1,0-1,0 0,0 0,0 0,0 0,-1 0,1 1,0-1,0 0,0 0,0 0,0 0,0 1,0-1,0 0,0 0,0 0,0 1,0-1,0 0,0 0,0 0,0 0,0 1,0-1,0 0,0 0,0 0,0 0,1 1,-1-1,0 0,20 10,43 10,61 11,-29-8,63 10,2-7,83 0,-79-10,0 7,60 20,-165-29,0-2,1-3,1-3,53-2,1709-7,-1834 2,-1-1,1 0,0 0,0-1,0-1,-36-8,-207-29,-83 4,242 22,66 9,0 1,-1 2,-2 1,-72 2,54 2,0-3,-42-6,52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5/20/24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9511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3123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0045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9418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customXml" Target="../ink/ink5.xml"/><Relationship Id="rId3" Type="http://schemas.openxmlformats.org/officeDocument/2006/relationships/image" Target="../media/image4.png"/><Relationship Id="rId7" Type="http://schemas.openxmlformats.org/officeDocument/2006/relationships/customXml" Target="../ink/ink4.xml"/><Relationship Id="rId2" Type="http://schemas.openxmlformats.org/officeDocument/2006/relationships/customXml" Target="../ink/ink1.xml"/><Relationship Id="rId1" Type="http://schemas.openxmlformats.org/officeDocument/2006/relationships/slideMaster" Target="../slideMasters/slideMaster1.xml"/><Relationship Id="rId6" Type="http://schemas.openxmlformats.org/officeDocument/2006/relationships/customXml" Target="../ink/ink3.xml"/><Relationship Id="rId11" Type="http://schemas.openxmlformats.org/officeDocument/2006/relationships/customXml" Target="../ink/ink8.xml"/><Relationship Id="rId5" Type="http://schemas.openxmlformats.org/officeDocument/2006/relationships/image" Target="../media/image5.png"/><Relationship Id="rId10" Type="http://schemas.openxmlformats.org/officeDocument/2006/relationships/customXml" Target="../ink/ink7.xml"/><Relationship Id="rId4" Type="http://schemas.openxmlformats.org/officeDocument/2006/relationships/customXml" Target="../ink/ink2.xml"/><Relationship Id="rId9" Type="http://schemas.openxmlformats.org/officeDocument/2006/relationships/customXml" Target="../ink/ink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80360" y="1168401"/>
            <a:ext cx="6431280" cy="2387600"/>
          </a:xfr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80360" y="3731247"/>
            <a:ext cx="6431280" cy="1655762"/>
          </a:xfrm>
        </p:spPr>
        <p:txBody>
          <a:bodyPr/>
          <a:lstStyle>
            <a:lvl1pPr marL="0" indent="0" algn="ctr">
              <a:buNone/>
              <a:defRPr sz="2400" b="1">
                <a:solidFill>
                  <a:srgbClr val="00B0F0"/>
                </a:solidFill>
                <a:latin typeface="IBM Plex Mono Text" panose="020B0509050203000203" pitchFamily="49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2880360" y="3649111"/>
            <a:ext cx="64312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>
            <a:spLocks noChangeArrowheads="1"/>
          </p:cNvSpPr>
          <p:nvPr/>
        </p:nvSpPr>
        <p:spPr bwMode="black">
          <a:xfrm>
            <a:off x="4093580" y="5537419"/>
            <a:ext cx="4004840" cy="3043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sz="1400" b="0" dirty="0">
                <a:latin typeface="Helv"/>
              </a:rPr>
              <a:t>© IBM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7361523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latin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latin typeface="IBM Plex Mono Text" panose="020B0509050203000203" pitchFamily="49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392685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latin typeface="IBM Plex Mono Text" panose="020B0509050203000203" pitchFamily="49" charset="0"/>
              </a:defRPr>
            </a:lvl1pPr>
            <a:lvl2pPr>
              <a:defRPr>
                <a:latin typeface="IBM Plex Mono Text" panose="020B0509050203000203" pitchFamily="49" charset="0"/>
              </a:defRPr>
            </a:lvl2pPr>
            <a:lvl3pPr>
              <a:defRPr>
                <a:latin typeface="IBM Plex Mono Text" panose="020B0509050203000203" pitchFamily="49" charset="0"/>
              </a:defRPr>
            </a:lvl3pPr>
            <a:lvl4pPr>
              <a:defRPr>
                <a:latin typeface="IBM Plex Mono Text" panose="020B0509050203000203" pitchFamily="49" charset="0"/>
              </a:defRPr>
            </a:lvl4pPr>
            <a:lvl5pPr>
              <a:defRPr>
                <a:latin typeface="IBM Plex Mono Text" panose="020B0509050203000203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147062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256876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572469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838200" y="1296645"/>
            <a:ext cx="10515600" cy="3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7029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448503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838200" y="1364249"/>
            <a:ext cx="10515600" cy="3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7F3045DE-3AB7-4E3E-A391-4F9107A8F8C9}"/>
                  </a:ext>
                </a:extLst>
              </p14:cNvPr>
              <p14:cNvContentPartPr/>
              <p14:nvPr userDrawn="1"/>
            </p14:nvContentPartPr>
            <p14:xfrm>
              <a:off x="1837276" y="6444633"/>
              <a:ext cx="3960" cy="3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7F3045DE-3AB7-4E3E-A391-4F9107A8F8C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47636" y="6264993"/>
                <a:ext cx="1836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B64BE9BD-96C6-496B-8F87-BF8B5FE6878E}"/>
                  </a:ext>
                </a:extLst>
              </p14:cNvPr>
              <p14:cNvContentPartPr/>
              <p14:nvPr userDrawn="1"/>
            </p14:nvContentPartPr>
            <p14:xfrm>
              <a:off x="1846276" y="6435993"/>
              <a:ext cx="360" cy="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B64BE9BD-96C6-496B-8F87-BF8B5FE6878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56276" y="6255993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5547CB02-1206-4981-BA1F-98056CC7D0F6}"/>
                  </a:ext>
                </a:extLst>
              </p14:cNvPr>
              <p14:cNvContentPartPr/>
              <p14:nvPr userDrawn="1"/>
            </p14:nvContentPartPr>
            <p14:xfrm>
              <a:off x="1846276" y="6462633"/>
              <a:ext cx="36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5547CB02-1206-4981-BA1F-98056CC7D0F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56276" y="6282993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00AC9549-295A-481F-BAC1-D217607B1470}"/>
                  </a:ext>
                </a:extLst>
              </p14:cNvPr>
              <p14:cNvContentPartPr/>
              <p14:nvPr userDrawn="1"/>
            </p14:nvContentPartPr>
            <p14:xfrm>
              <a:off x="1846276" y="6462633"/>
              <a:ext cx="3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00AC9549-295A-481F-BAC1-D217607B147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56276" y="6282993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582B34FC-FED6-4B35-B336-2C001BF70FEA}"/>
                  </a:ext>
                </a:extLst>
              </p14:cNvPr>
              <p14:cNvContentPartPr/>
              <p14:nvPr userDrawn="1"/>
            </p14:nvContentPartPr>
            <p14:xfrm>
              <a:off x="1846276" y="6462633"/>
              <a:ext cx="360" cy="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582B34FC-FED6-4B35-B336-2C001BF70FE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56276" y="6282993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E937588D-ADB8-4462-B727-CA3C34F68C66}"/>
                  </a:ext>
                </a:extLst>
              </p14:cNvPr>
              <p14:cNvContentPartPr/>
              <p14:nvPr userDrawn="1"/>
            </p14:nvContentPartPr>
            <p14:xfrm>
              <a:off x="1846276" y="6462633"/>
              <a:ext cx="36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E937588D-ADB8-4462-B727-CA3C34F68C6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56276" y="6282993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30649580-583C-4B6A-9755-80D062662B47}"/>
                  </a:ext>
                </a:extLst>
              </p14:cNvPr>
              <p14:cNvContentPartPr/>
              <p14:nvPr userDrawn="1"/>
            </p14:nvContentPartPr>
            <p14:xfrm>
              <a:off x="1846276" y="6462633"/>
              <a:ext cx="360" cy="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30649580-583C-4B6A-9755-80D062662B4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56276" y="6282993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C563E662-A115-4BA9-A520-DAB1F8FFDBA4}"/>
                  </a:ext>
                </a:extLst>
              </p14:cNvPr>
              <p14:cNvContentPartPr/>
              <p14:nvPr userDrawn="1"/>
            </p14:nvContentPartPr>
            <p14:xfrm>
              <a:off x="-222284" y="4536273"/>
              <a:ext cx="360" cy="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C563E662-A115-4BA9-A520-DAB1F8FFDBA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312284" y="4356633"/>
                <a:ext cx="180000" cy="360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713435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27350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934645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0C0E56E-6DF9-1A4A-B8B3-5CCE0E34EE6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40139" y="6371623"/>
            <a:ext cx="2456070" cy="3789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1F93DCE-FA02-D440-9E07-8488A5BEFD8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75870" y="6371623"/>
            <a:ext cx="3375991" cy="397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2707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8CFCBCB-1D32-9741-B77A-1BFE02DB601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40139" y="6371623"/>
            <a:ext cx="2456070" cy="3789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506E48A-1141-0A4A-92F9-E51452A1804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75870" y="6371623"/>
            <a:ext cx="3375991" cy="397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0919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>
                <a:latin typeface="IBM Plex Mono SemiBold" panose="020B0709050203000203" pitchFamily="49" charset="0"/>
              </a:defRPr>
            </a:lvl1pPr>
            <a:lvl2pPr>
              <a:defRPr sz="2800">
                <a:latin typeface="IBM Plex Mono Text" panose="020B0509050203000203" pitchFamily="49" charset="0"/>
              </a:defRPr>
            </a:lvl2pPr>
            <a:lvl3pPr>
              <a:defRPr sz="2400">
                <a:latin typeface="IBM Plex Mono Text" panose="020B0509050203000203" pitchFamily="49" charset="0"/>
              </a:defRPr>
            </a:lvl3pPr>
            <a:lvl4pPr>
              <a:defRPr sz="2000">
                <a:latin typeface="IBM Plex Mono Text" panose="020B0509050203000203" pitchFamily="49" charset="0"/>
              </a:defRPr>
            </a:lvl4pPr>
            <a:lvl5pPr>
              <a:defRPr sz="2000">
                <a:latin typeface="IBM Plex Mono Text" panose="020B0509050203000203" pitchFamily="49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latin typeface="IBM Plex Mono Text" panose="020B0509050203000203" pitchFamily="49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860664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tif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tif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47850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0C61547-18BE-8345-B662-68E923DBE5F1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340139" y="6371623"/>
            <a:ext cx="2456070" cy="3789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58A02AB-648A-1143-A78D-9F86334C2B64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8475870" y="6371623"/>
            <a:ext cx="3375991" cy="39776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A2884DB-FE2D-4B0A-B81D-5D9FAF9C5FA4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alphaModFix amt="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861346"/>
            <a:ext cx="10058400" cy="5699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4429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rgbClr val="005493"/>
          </a:solidFill>
          <a:latin typeface="IBM Plex Mono SemiBold" panose="020B0709050203000203" pitchFamily="49" charset="0"/>
          <a:ea typeface="IBM Plex Mono SemiBold" panose="020B0709050203000203" pitchFamily="49" charset="0"/>
          <a:cs typeface="IBM Plex Mono SemiBold" panose="020B0709050203000203" pitchFamily="49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rgbClr val="0070C0"/>
          </a:solidFill>
          <a:latin typeface="IBM Plex Mono Text" panose="020B0509050203000203" pitchFamily="49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rgbClr val="0070C0"/>
          </a:solidFill>
          <a:latin typeface="IBM Plex Mono Text" panose="020B0509050203000203" pitchFamily="49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rgbClr val="0070C0"/>
          </a:solidFill>
          <a:latin typeface="IBM Plex Mono Text" panose="020B0509050203000203" pitchFamily="49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rgbClr val="0070C0"/>
          </a:solidFill>
          <a:latin typeface="IBM Plex Mono Text" panose="020B0509050203000203" pitchFamily="49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rgbClr val="0070C0"/>
          </a:solidFill>
          <a:latin typeface="IBM Plex Mono Text" panose="020B0509050203000203" pitchFamily="49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8" Type="http://schemas.openxmlformats.org/officeDocument/2006/relationships/image" Target="../media/image5.png"/><Relationship Id="rId26" Type="http://schemas.openxmlformats.org/officeDocument/2006/relationships/customXml" Target="../ink/ink21.xml"/><Relationship Id="rId3" Type="http://schemas.openxmlformats.org/officeDocument/2006/relationships/image" Target="../media/image6.png"/><Relationship Id="rId21" Type="http://schemas.openxmlformats.org/officeDocument/2006/relationships/image" Target="../media/image4.png"/><Relationship Id="rId34" Type="http://schemas.openxmlformats.org/officeDocument/2006/relationships/image" Target="../media/image12.png"/><Relationship Id="rId7" Type="http://schemas.openxmlformats.org/officeDocument/2006/relationships/customXml" Target="../ink/ink10.xml"/><Relationship Id="rId12" Type="http://schemas.openxmlformats.org/officeDocument/2006/relationships/customXml" Target="../ink/ink14.xml"/><Relationship Id="rId17" Type="http://schemas.openxmlformats.org/officeDocument/2006/relationships/customXml" Target="../ink/ink15.xml"/><Relationship Id="rId25" Type="http://schemas.openxmlformats.org/officeDocument/2006/relationships/image" Target="../media/image7.png"/><Relationship Id="rId33" Type="http://schemas.openxmlformats.org/officeDocument/2006/relationships/customXml" Target="../ink/ink28.xml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1.png"/><Relationship Id="rId20" Type="http://schemas.openxmlformats.org/officeDocument/2006/relationships/customXml" Target="../ink/ink17.xml"/><Relationship Id="rId29" Type="http://schemas.openxmlformats.org/officeDocument/2006/relationships/customXml" Target="../ink/ink2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11" Type="http://schemas.openxmlformats.org/officeDocument/2006/relationships/customXml" Target="../ink/ink13.xml"/><Relationship Id="rId24" Type="http://schemas.openxmlformats.org/officeDocument/2006/relationships/customXml" Target="../ink/ink20.xml"/><Relationship Id="rId32" Type="http://schemas.openxmlformats.org/officeDocument/2006/relationships/customXml" Target="../ink/ink27.xml"/><Relationship Id="rId37" Type="http://schemas.openxmlformats.org/officeDocument/2006/relationships/image" Target="../media/image70.png"/><Relationship Id="rId23" Type="http://schemas.openxmlformats.org/officeDocument/2006/relationships/customXml" Target="../ink/ink19.xml"/><Relationship Id="rId28" Type="http://schemas.openxmlformats.org/officeDocument/2006/relationships/customXml" Target="../ink/ink23.xml"/><Relationship Id="rId36" Type="http://schemas.openxmlformats.org/officeDocument/2006/relationships/customXml" Target="../ink/ink30.xml"/><Relationship Id="rId10" Type="http://schemas.openxmlformats.org/officeDocument/2006/relationships/customXml" Target="../ink/ink12.xml"/><Relationship Id="rId19" Type="http://schemas.openxmlformats.org/officeDocument/2006/relationships/customXml" Target="../ink/ink16.xml"/><Relationship Id="rId31" Type="http://schemas.openxmlformats.org/officeDocument/2006/relationships/customXml" Target="../ink/ink26.xml"/><Relationship Id="rId4" Type="http://schemas.openxmlformats.org/officeDocument/2006/relationships/customXml" Target="../ink/ink9.xml"/><Relationship Id="rId9" Type="http://schemas.openxmlformats.org/officeDocument/2006/relationships/customXml" Target="../ink/ink11.xml"/><Relationship Id="rId22" Type="http://schemas.openxmlformats.org/officeDocument/2006/relationships/customXml" Target="../ink/ink18.xml"/><Relationship Id="rId27" Type="http://schemas.openxmlformats.org/officeDocument/2006/relationships/customXml" Target="../ink/ink22.xml"/><Relationship Id="rId30" Type="http://schemas.openxmlformats.org/officeDocument/2006/relationships/customXml" Target="../ink/ink25.xml"/><Relationship Id="rId35" Type="http://schemas.openxmlformats.org/officeDocument/2006/relationships/customXml" Target="../ink/ink29.xml"/><Relationship Id="rId8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customXml" Target="../ink/ink32.xml"/><Relationship Id="rId13" Type="http://schemas.openxmlformats.org/officeDocument/2006/relationships/image" Target="../media/image18.png"/><Relationship Id="rId18" Type="http://schemas.openxmlformats.org/officeDocument/2006/relationships/customXml" Target="../ink/ink40.xml"/><Relationship Id="rId3" Type="http://schemas.openxmlformats.org/officeDocument/2006/relationships/customXml" Target="../ink/ink31.xml"/><Relationship Id="rId7" Type="http://schemas.openxmlformats.org/officeDocument/2006/relationships/image" Target="../media/image5.png"/><Relationship Id="rId12" Type="http://schemas.openxmlformats.org/officeDocument/2006/relationships/customXml" Target="../ink/ink35.xml"/><Relationship Id="rId17" Type="http://schemas.openxmlformats.org/officeDocument/2006/relationships/customXml" Target="../ink/ink39.xml"/><Relationship Id="rId2" Type="http://schemas.openxmlformats.org/officeDocument/2006/relationships/image" Target="../media/image10.png"/><Relationship Id="rId16" Type="http://schemas.openxmlformats.org/officeDocument/2006/relationships/customXml" Target="../ink/ink38.xml"/><Relationship Id="rId1" Type="http://schemas.openxmlformats.org/officeDocument/2006/relationships/slideLayout" Target="../slideLayouts/slideLayout4.xml"/><Relationship Id="rId11" Type="http://schemas.openxmlformats.org/officeDocument/2006/relationships/image" Target="../media/image17.png"/><Relationship Id="rId15" Type="http://schemas.openxmlformats.org/officeDocument/2006/relationships/customXml" Target="../ink/ink37.xml"/><Relationship Id="rId10" Type="http://schemas.openxmlformats.org/officeDocument/2006/relationships/customXml" Target="../ink/ink34.xml"/><Relationship Id="rId9" Type="http://schemas.openxmlformats.org/officeDocument/2006/relationships/customXml" Target="../ink/ink33.xml"/><Relationship Id="rId14" Type="http://schemas.openxmlformats.org/officeDocument/2006/relationships/customXml" Target="../ink/ink3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973FE-1F8B-4DED-8DC0-71E9876789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72199" y="2345719"/>
            <a:ext cx="4987872" cy="1325563"/>
          </a:xfrm>
        </p:spPr>
        <p:txBody>
          <a:bodyPr anchor="ctr">
            <a:normAutofit fontScale="90000"/>
          </a:bodyPr>
          <a:lstStyle/>
          <a:p>
            <a:r>
              <a:rPr lang="en-US" dirty="0">
                <a:solidFill>
                  <a:srgbClr val="0E659B"/>
                </a:solidFill>
              </a:rPr>
              <a:t>Trend of technology skills requirement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2BA16E-D1FA-4491-9564-DD4BCFEACA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1569" y="1825625"/>
            <a:ext cx="4794861" cy="4351338"/>
          </a:xfrm>
          <a:prstGeom prst="rect">
            <a:avLst/>
          </a:prstGeom>
          <a:noFill/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BB9E41AB-16C2-481D-B8C5-779DDB04601D}"/>
                  </a:ext>
                </a:extLst>
              </p14:cNvPr>
              <p14:cNvContentPartPr/>
              <p14:nvPr/>
            </p14:nvContentPartPr>
            <p14:xfrm>
              <a:off x="1388880" y="6545472"/>
              <a:ext cx="1390320" cy="1123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BB9E41AB-16C2-481D-B8C5-779DDB04601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335240" y="6437472"/>
                <a:ext cx="1497960" cy="32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90DC8B94-332B-48F1-BD44-5D8DC140F977}"/>
                  </a:ext>
                </a:extLst>
              </p14:cNvPr>
              <p14:cNvContentPartPr/>
              <p14:nvPr/>
            </p14:nvContentPartPr>
            <p14:xfrm>
              <a:off x="2218680" y="6595872"/>
              <a:ext cx="36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90DC8B94-332B-48F1-BD44-5D8DC140F97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164680" y="6487872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E975E1FA-D9DC-4E9B-96CB-AF4B208FDD0D}"/>
                  </a:ext>
                </a:extLst>
              </p14:cNvPr>
              <p14:cNvContentPartPr/>
              <p14:nvPr/>
            </p14:nvContentPartPr>
            <p14:xfrm>
              <a:off x="2169720" y="6582912"/>
              <a:ext cx="3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E975E1FA-D9DC-4E9B-96CB-AF4B208FDD0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115720" y="6475272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454E5C77-5960-45F2-A8F4-437BBCEB11F6}"/>
                  </a:ext>
                </a:extLst>
              </p14:cNvPr>
              <p14:cNvContentPartPr/>
              <p14:nvPr/>
            </p14:nvContentPartPr>
            <p14:xfrm>
              <a:off x="2169720" y="6582912"/>
              <a:ext cx="3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454E5C77-5960-45F2-A8F4-437BBCEB11F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115720" y="6475272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0599CA86-0AA4-43B0-9BD8-C408990EDF1F}"/>
                  </a:ext>
                </a:extLst>
              </p14:cNvPr>
              <p14:cNvContentPartPr/>
              <p14:nvPr/>
            </p14:nvContentPartPr>
            <p14:xfrm>
              <a:off x="2169720" y="6582912"/>
              <a:ext cx="360" cy="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0599CA86-0AA4-43B0-9BD8-C408990EDF1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115720" y="6475272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F01B0B0D-23C0-406D-81B1-53560BEA6080}"/>
                  </a:ext>
                </a:extLst>
              </p14:cNvPr>
              <p14:cNvContentPartPr/>
              <p14:nvPr/>
            </p14:nvContentPartPr>
            <p14:xfrm>
              <a:off x="-1512000" y="5066496"/>
              <a:ext cx="360" cy="504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F01B0B0D-23C0-406D-81B1-53560BEA6080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-1602000" y="4886496"/>
                <a:ext cx="180000" cy="36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0E36B71F-8617-4B05-A565-CA68910B66AF}"/>
                  </a:ext>
                </a:extLst>
              </p14:cNvPr>
              <p14:cNvContentPartPr/>
              <p14:nvPr/>
            </p14:nvContentPartPr>
            <p14:xfrm>
              <a:off x="2998440" y="1035936"/>
              <a:ext cx="360" cy="3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0E36B71F-8617-4B05-A565-CA68910B66AF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908800" y="855936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C3E9255F-D54C-4938-861C-0719B95285A6}"/>
                  </a:ext>
                </a:extLst>
              </p14:cNvPr>
              <p14:cNvContentPartPr/>
              <p14:nvPr/>
            </p14:nvContentPartPr>
            <p14:xfrm>
              <a:off x="2998440" y="1035936"/>
              <a:ext cx="360" cy="3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C3E9255F-D54C-4938-861C-0719B95285A6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908800" y="855936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63A7B024-B577-4CAE-BEB0-A6669B501358}"/>
                  </a:ext>
                </a:extLst>
              </p14:cNvPr>
              <p14:cNvContentPartPr/>
              <p14:nvPr/>
            </p14:nvContentPartPr>
            <p14:xfrm>
              <a:off x="2993760" y="1035936"/>
              <a:ext cx="5040" cy="3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63A7B024-B577-4CAE-BEB0-A6669B501358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904120" y="855936"/>
                <a:ext cx="18468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E0A5D064-5764-4BC6-889A-E61EBBCB274B}"/>
                  </a:ext>
                </a:extLst>
              </p14:cNvPr>
              <p14:cNvContentPartPr/>
              <p14:nvPr/>
            </p14:nvContentPartPr>
            <p14:xfrm>
              <a:off x="3729960" y="950616"/>
              <a:ext cx="360" cy="3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E0A5D064-5764-4BC6-889A-E61EBBCB274B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640320" y="770616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2CB02C25-2F1E-43D4-A77C-3F295035E347}"/>
                  </a:ext>
                </a:extLst>
              </p14:cNvPr>
              <p14:cNvContentPartPr/>
              <p14:nvPr/>
            </p14:nvContentPartPr>
            <p14:xfrm>
              <a:off x="3620520" y="1047816"/>
              <a:ext cx="360" cy="3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2CB02C25-2F1E-43D4-A77C-3F295035E347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530880" y="868176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4BA54EC1-BC0A-44CE-B6F6-610C5C43FEAF}"/>
                  </a:ext>
                </a:extLst>
              </p14:cNvPr>
              <p14:cNvContentPartPr/>
              <p14:nvPr/>
            </p14:nvContentPartPr>
            <p14:xfrm>
              <a:off x="8341022" y="1825265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4BA54EC1-BC0A-44CE-B6F6-610C5C43FEAF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8251022" y="1645265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A047CCDF-AC55-4CA2-8CC2-5DEAB5DBDA79}"/>
                  </a:ext>
                </a:extLst>
              </p14:cNvPr>
              <p14:cNvContentPartPr/>
              <p14:nvPr/>
            </p14:nvContentPartPr>
            <p14:xfrm>
              <a:off x="7118841" y="1827376"/>
              <a:ext cx="360" cy="3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A047CCDF-AC55-4CA2-8CC2-5DEAB5DBDA79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028841" y="1647376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5C113320-A213-4066-90BD-CDA6F321CA37}"/>
                  </a:ext>
                </a:extLst>
              </p14:cNvPr>
              <p14:cNvContentPartPr/>
              <p14:nvPr/>
            </p14:nvContentPartPr>
            <p14:xfrm>
              <a:off x="6644160" y="4559256"/>
              <a:ext cx="360" cy="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5C113320-A213-4066-90BD-CDA6F321CA37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6554160" y="4379256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E393B7F9-52EB-4DF0-9F3C-D38FF4077920}"/>
                  </a:ext>
                </a:extLst>
              </p14:cNvPr>
              <p14:cNvContentPartPr/>
              <p14:nvPr/>
            </p14:nvContentPartPr>
            <p14:xfrm>
              <a:off x="-1926720" y="3961656"/>
              <a:ext cx="360" cy="36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E393B7F9-52EB-4DF0-9F3C-D38FF4077920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-2016720" y="3782016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34B2D232-CEF5-419B-B1A5-8DBEA2B7E54F}"/>
                  </a:ext>
                </a:extLst>
              </p14:cNvPr>
              <p14:cNvContentPartPr/>
              <p14:nvPr/>
            </p14:nvContentPartPr>
            <p14:xfrm>
              <a:off x="-1049040" y="3218256"/>
              <a:ext cx="360" cy="36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34B2D232-CEF5-419B-B1A5-8DBEA2B7E54F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-1138680" y="3038256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362E2CCD-E783-4EB0-A449-D3A45EEDACA1}"/>
                  </a:ext>
                </a:extLst>
              </p14:cNvPr>
              <p14:cNvContentPartPr/>
              <p14:nvPr/>
            </p14:nvContentPartPr>
            <p14:xfrm>
              <a:off x="2047680" y="1023696"/>
              <a:ext cx="360" cy="36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362E2CCD-E783-4EB0-A449-D3A45EEDACA1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957680" y="843696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3A6B9D4B-B599-4E13-8CD4-9AE1EA05DD38}"/>
                  </a:ext>
                </a:extLst>
              </p14:cNvPr>
              <p14:cNvContentPartPr/>
              <p14:nvPr/>
            </p14:nvContentPartPr>
            <p14:xfrm>
              <a:off x="2084400" y="1023696"/>
              <a:ext cx="5040" cy="36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3A6B9D4B-B599-4E13-8CD4-9AE1EA05DD38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994760" y="843696"/>
                <a:ext cx="18468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915EBC98-2995-4202-8847-0A06CF184801}"/>
                  </a:ext>
                </a:extLst>
              </p14:cNvPr>
              <p14:cNvContentPartPr/>
              <p14:nvPr/>
            </p14:nvContentPartPr>
            <p14:xfrm>
              <a:off x="1987200" y="1011456"/>
              <a:ext cx="360" cy="36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915EBC98-2995-4202-8847-0A06CF184801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897200" y="831816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45DA6E77-6091-41F4-942A-0F309A3D2009}"/>
                  </a:ext>
                </a:extLst>
              </p14:cNvPr>
              <p14:cNvContentPartPr/>
              <p14:nvPr/>
            </p14:nvContentPartPr>
            <p14:xfrm>
              <a:off x="-1855800" y="657936"/>
              <a:ext cx="27000" cy="234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45DA6E77-6091-41F4-942A-0F309A3D2009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-1945800" y="477936"/>
                <a:ext cx="206640" cy="38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E3F3AD06-2FD6-4505-B7DB-A8FB3DED0B43}"/>
                  </a:ext>
                </a:extLst>
              </p14:cNvPr>
              <p14:cNvContentPartPr/>
              <p14:nvPr/>
            </p14:nvContentPartPr>
            <p14:xfrm>
              <a:off x="-268560" y="816336"/>
              <a:ext cx="5040" cy="36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E3F3AD06-2FD6-4505-B7DB-A8FB3DED0B43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-358200" y="636336"/>
                <a:ext cx="18468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C9248AF4-5127-48C9-B6A2-758110871291}"/>
                  </a:ext>
                </a:extLst>
              </p14:cNvPr>
              <p14:cNvContentPartPr/>
              <p14:nvPr/>
            </p14:nvContentPartPr>
            <p14:xfrm>
              <a:off x="-2207160" y="1998936"/>
              <a:ext cx="360" cy="36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C9248AF4-5127-48C9-B6A2-758110871291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-2216160" y="1989936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379141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3525F-7CB4-4C06-B037-C81D2DED9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 TRENDS - FINDINGS &amp; IMPLICATIONS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C0D20-FACF-4D73-BD27-CF8F6B9754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13816" y="1825625"/>
            <a:ext cx="5181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Findings</a:t>
            </a:r>
          </a:p>
          <a:p>
            <a:r>
              <a:rPr lang="en-US" dirty="0"/>
              <a:t>MySQL is the most popular database currently.</a:t>
            </a:r>
          </a:p>
          <a:p>
            <a:r>
              <a:rPr lang="en-US" dirty="0"/>
              <a:t>Followed by </a:t>
            </a:r>
            <a:r>
              <a:rPr lang="en-US" dirty="0" err="1"/>
              <a:t>Postgre</a:t>
            </a:r>
            <a:r>
              <a:rPr lang="en-US" dirty="0"/>
              <a:t> SQL and Microsoft SQL server</a:t>
            </a:r>
          </a:p>
          <a:p>
            <a:r>
              <a:rPr lang="en-US" dirty="0"/>
              <a:t>Microsoft and SQLite will be replaced by </a:t>
            </a:r>
            <a:r>
              <a:rPr lang="en-US" dirty="0" err="1"/>
              <a:t>Postgre</a:t>
            </a:r>
            <a:r>
              <a:rPr lang="en-US" dirty="0"/>
              <a:t> SQL and Mongo DB in next year.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A6A89D-097D-4968-A07A-39A5B4F78A6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Implications</a:t>
            </a:r>
          </a:p>
          <a:p>
            <a:r>
              <a:rPr lang="en-GB" dirty="0"/>
              <a:t>It is no longer necessary to be fluent in Microsoft SQL, but knowledge of MySQL and PostgreSQL remains desirable. </a:t>
            </a:r>
          </a:p>
          <a:p>
            <a:r>
              <a:rPr lang="en-GB" dirty="0"/>
              <a:t>Experience in MongoDB could be an advantage.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96048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DASHBOARD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F6C466-B847-478E-ADAD-F2B14AA506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475" y="1901819"/>
            <a:ext cx="3054361" cy="3054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16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DASHBOARD TAB 1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FCC0E64-0E5B-4BA1-BC72-30FA1DE96F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413900E9-68B4-4AD5-509C-86E13A3277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493" t="32501" r="10365" b="15641"/>
          <a:stretch/>
        </p:blipFill>
        <p:spPr>
          <a:xfrm>
            <a:off x="1883228" y="1442105"/>
            <a:ext cx="8425543" cy="477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8536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DASHBOARD TAB 2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FCC0E64-0E5B-4BA1-BC72-30FA1DE96F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536C13F9-0EF6-F376-2525-64CEE3DDAD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081" t="23016" r="10154" b="26227"/>
          <a:stretch/>
        </p:blipFill>
        <p:spPr>
          <a:xfrm>
            <a:off x="1680482" y="1506357"/>
            <a:ext cx="8831036" cy="4535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1271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DASHBOARD TAB 3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FCC0E64-0E5B-4BA1-BC72-30FA1DE96F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9AA5E20A-279C-2866-52F2-2E8806127A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081" t="22173" r="9944" b="23219"/>
          <a:stretch/>
        </p:blipFill>
        <p:spPr>
          <a:xfrm>
            <a:off x="2068966" y="1550674"/>
            <a:ext cx="8054068" cy="443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9732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DISCUSSION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22E5FA6B-CA5C-4FB5-AAB3-8260D2EF86C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253331" y="1825625"/>
            <a:ext cx="4351338" cy="4351338"/>
          </a:xfrm>
          <a:prstGeom prst="rect">
            <a:avLst/>
          </a:prstGeom>
          <a:noFill/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467BBD6-0F7E-AF6B-5DB7-F4A5CA05964B}"/>
              </a:ext>
            </a:extLst>
          </p:cNvPr>
          <p:cNvSpPr txBox="1"/>
          <p:nvPr/>
        </p:nvSpPr>
        <p:spPr>
          <a:xfrm>
            <a:off x="6237715" y="2413337"/>
            <a:ext cx="470095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-This year Windows is top desirable, yet, it will be surpassed by 7 other platforms. </a:t>
            </a:r>
          </a:p>
          <a:p>
            <a:endParaRPr lang="en-GB" dirty="0"/>
          </a:p>
          <a:p>
            <a:r>
              <a:rPr lang="en-GB" dirty="0"/>
              <a:t>-HTML/CSS is consistently popular but according to compensation data isn’t even in the Top 10 in terms of salary. Perhaps it’s an important language because it complements the others.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11305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3525F-7CB4-4C06-B037-C81D2DED9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OVERALL FINDINGS &amp; IMPLICATIONS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C0D20-FACF-4D73-BD27-CF8F6B9754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13816" y="1825625"/>
            <a:ext cx="5181600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dirty="0"/>
              <a:t>Findings</a:t>
            </a:r>
          </a:p>
          <a:p>
            <a:pPr marL="0" indent="0">
              <a:buNone/>
            </a:pPr>
            <a:r>
              <a:rPr lang="en-GB" dirty="0"/>
              <a:t> • Employees were mostly males between the age of 20 and 40 from the United States or India. </a:t>
            </a:r>
          </a:p>
          <a:p>
            <a:pPr marL="0" indent="0">
              <a:buNone/>
            </a:pPr>
            <a:r>
              <a:rPr lang="en-GB" dirty="0"/>
              <a:t>• Python, SQL, and JavaScript were consistently popular currently and next year.</a:t>
            </a:r>
          </a:p>
          <a:p>
            <a:pPr marL="0" indent="0">
              <a:buNone/>
            </a:pPr>
            <a:r>
              <a:rPr lang="en-GB" dirty="0"/>
              <a:t>• Windows falls from 1st to 8th. Seemingly replaced in desirability by Docker. 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A6A89D-097D-4968-A07A-39A5B4F78A6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dirty="0"/>
              <a:t>Implications </a:t>
            </a:r>
          </a:p>
          <a:p>
            <a:pPr marL="0" indent="0">
              <a:buNone/>
            </a:pPr>
            <a:r>
              <a:rPr lang="en-GB" dirty="0"/>
              <a:t>• The industry has room to improve when it comes to diversity. Further research is needed into why the industry is male dominated and clustered primarily in 2 countries. </a:t>
            </a:r>
          </a:p>
          <a:p>
            <a:pPr marL="0" indent="0">
              <a:buNone/>
            </a:pPr>
            <a:r>
              <a:rPr lang="en-GB" dirty="0"/>
              <a:t>• Python, SQL and JavaScript are excellent tools for a budding data analyst as they remain consistently popular. </a:t>
            </a:r>
          </a:p>
          <a:p>
            <a:pPr marL="0" indent="0">
              <a:buNone/>
            </a:pPr>
            <a:r>
              <a:rPr lang="en-GB" dirty="0"/>
              <a:t>• Desired platforms seem to change drastically. Be willing and open to learning.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2714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CONCLUSION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44291" y="1825625"/>
            <a:ext cx="6809509" cy="4351338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• SQL, JavaScript and Python appear to be incredibly valuable skills for any budding developer to learn. </a:t>
            </a:r>
          </a:p>
          <a:p>
            <a:r>
              <a:rPr lang="en-GB" dirty="0"/>
              <a:t>Consistently ranked in the Top 5 languages and they are valued highly by employers based on data pulled from job postings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E013141-2139-434F-83AB-CF1C80A7AC4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125967" y="2113896"/>
            <a:ext cx="3054361" cy="3054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APPENDIX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5D63823-FC2E-4AC2-93D5-3C2B6F31543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498709" y="1831709"/>
            <a:ext cx="3194581" cy="3194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248" y="383051"/>
            <a:ext cx="5929053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 JOB POSTINGS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40B5B867-B362-7C8E-C0FA-0CE6A395952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44568" t="41743" r="14384" b="19878"/>
          <a:stretch/>
        </p:blipFill>
        <p:spPr>
          <a:xfrm>
            <a:off x="2338753" y="1567937"/>
            <a:ext cx="7514493" cy="4391109"/>
          </a:xfrm>
        </p:spPr>
      </p:pic>
    </p:spTree>
    <p:extLst>
      <p:ext uri="{BB962C8B-B14F-4D97-AF65-F5344CB8AC3E}">
        <p14:creationId xmlns:p14="http://schemas.microsoft.com/office/powerpoint/2010/main" val="30785514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B37F9FA-3571-49C2-8811-B1159FCC0D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0711" y="2025672"/>
            <a:ext cx="3194581" cy="319458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054" y="263810"/>
            <a:ext cx="8508528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FD5C4-FE5F-46D2-ABC9-49FA4BB844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/>
          </a:bodyPr>
          <a:lstStyle/>
          <a:p>
            <a:r>
              <a:rPr lang="en-US" sz="2200" dirty="0"/>
              <a:t>Executive Summary</a:t>
            </a:r>
          </a:p>
          <a:p>
            <a:r>
              <a:rPr lang="en-US" sz="2200" dirty="0"/>
              <a:t>Introduction</a:t>
            </a:r>
          </a:p>
          <a:p>
            <a:r>
              <a:rPr lang="en-US" sz="2200" dirty="0"/>
              <a:t>Methodology</a:t>
            </a:r>
          </a:p>
          <a:p>
            <a:r>
              <a:rPr lang="en-US" sz="2200" dirty="0"/>
              <a:t>Results</a:t>
            </a:r>
          </a:p>
          <a:p>
            <a:pPr lvl="1"/>
            <a:r>
              <a:rPr lang="en-US" sz="1800" dirty="0"/>
              <a:t>Visualization – Charts</a:t>
            </a:r>
          </a:p>
          <a:p>
            <a:pPr lvl="1"/>
            <a:r>
              <a:rPr lang="en-US" sz="1800" dirty="0"/>
              <a:t>Dashboard</a:t>
            </a:r>
          </a:p>
          <a:p>
            <a:r>
              <a:rPr lang="en-US" sz="2200" dirty="0"/>
              <a:t>Discussion</a:t>
            </a:r>
          </a:p>
          <a:p>
            <a:pPr lvl="1"/>
            <a:r>
              <a:rPr lang="en-US" sz="1800" dirty="0"/>
              <a:t>Findings &amp; Implications</a:t>
            </a:r>
          </a:p>
          <a:p>
            <a:r>
              <a:rPr lang="en-US" sz="2200" dirty="0"/>
              <a:t>Conclusion</a:t>
            </a:r>
          </a:p>
          <a:p>
            <a:r>
              <a:rPr lang="en-US" sz="2200" dirty="0"/>
              <a:t>Appendix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1A185CBD-ED91-4F24-BEB9-8E33AD8AC3B1}"/>
                  </a:ext>
                </a:extLst>
              </p14:cNvPr>
              <p14:cNvContentPartPr/>
              <p14:nvPr/>
            </p14:nvContentPartPr>
            <p14:xfrm>
              <a:off x="1889280" y="999312"/>
              <a:ext cx="3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1A185CBD-ED91-4F24-BEB9-8E33AD8AC3B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799280" y="819312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032BD37A-4777-4658-98DC-561C88BBD6B5}"/>
                  </a:ext>
                </a:extLst>
              </p14:cNvPr>
              <p14:cNvContentPartPr/>
              <p14:nvPr/>
            </p14:nvContentPartPr>
            <p14:xfrm>
              <a:off x="2328120" y="962952"/>
              <a:ext cx="360" cy="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032BD37A-4777-4658-98DC-561C88BBD6B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238120" y="783312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8D6F0DE4-0F5C-4DBC-980B-FA84561A37BD}"/>
                  </a:ext>
                </a:extLst>
              </p14:cNvPr>
              <p14:cNvContentPartPr/>
              <p14:nvPr/>
            </p14:nvContentPartPr>
            <p14:xfrm>
              <a:off x="2828160" y="926232"/>
              <a:ext cx="36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8D6F0DE4-0F5C-4DBC-980B-FA84561A37B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738160" y="746232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24F830F4-CC15-48E6-AB15-04ED683CA04A}"/>
                  </a:ext>
                </a:extLst>
              </p14:cNvPr>
              <p14:cNvContentPartPr/>
              <p14:nvPr/>
            </p14:nvContentPartPr>
            <p14:xfrm>
              <a:off x="2828160" y="926232"/>
              <a:ext cx="3240" cy="504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24F830F4-CC15-48E6-AB15-04ED683CA04A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738160" y="746232"/>
                <a:ext cx="182880" cy="36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18EA1C91-5384-4260-8EC9-8379C643441C}"/>
                  </a:ext>
                </a:extLst>
              </p14:cNvPr>
              <p14:cNvContentPartPr/>
              <p14:nvPr/>
            </p14:nvContentPartPr>
            <p14:xfrm>
              <a:off x="-2109240" y="2669712"/>
              <a:ext cx="19800" cy="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18EA1C91-5384-4260-8EC9-8379C643441C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-2199240" y="2489712"/>
                <a:ext cx="19944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97E9F6ED-ACEE-438F-A76C-C66263E59B33}"/>
                  </a:ext>
                </a:extLst>
              </p14:cNvPr>
              <p14:cNvContentPartPr/>
              <p14:nvPr/>
            </p14:nvContentPartPr>
            <p14:xfrm>
              <a:off x="7266240" y="2888952"/>
              <a:ext cx="360" cy="3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97E9F6ED-ACEE-438F-A76C-C66263E59B3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176240" y="2709312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EA56CB11-8AE3-4EA0-B556-BBB572803B07}"/>
                  </a:ext>
                </a:extLst>
              </p14:cNvPr>
              <p14:cNvContentPartPr/>
              <p14:nvPr/>
            </p14:nvContentPartPr>
            <p14:xfrm>
              <a:off x="7266240" y="2888952"/>
              <a:ext cx="360" cy="3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EA56CB11-8AE3-4EA0-B556-BBB572803B0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176240" y="2709312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78E27AEC-BDF9-49A4-A10A-6F5F64F01EEA}"/>
                  </a:ext>
                </a:extLst>
              </p14:cNvPr>
              <p14:cNvContentPartPr/>
              <p14:nvPr/>
            </p14:nvContentPartPr>
            <p14:xfrm>
              <a:off x="7266240" y="2888952"/>
              <a:ext cx="360" cy="3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78E27AEC-BDF9-49A4-A10A-6F5F64F01EE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176240" y="2709312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00D1CCCF-5EBB-4FB3-A293-78C28946220A}"/>
                  </a:ext>
                </a:extLst>
              </p14:cNvPr>
              <p14:cNvContentPartPr/>
              <p14:nvPr/>
            </p14:nvContentPartPr>
            <p14:xfrm>
              <a:off x="7266240" y="2888952"/>
              <a:ext cx="360" cy="3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00D1CCCF-5EBB-4FB3-A293-78C28946220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176240" y="2709312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0EC3AB97-946C-4D62-AEB0-E11D486AFBF0}"/>
                  </a:ext>
                </a:extLst>
              </p14:cNvPr>
              <p14:cNvContentPartPr/>
              <p14:nvPr/>
            </p14:nvContentPartPr>
            <p14:xfrm>
              <a:off x="6680880" y="2877072"/>
              <a:ext cx="360" cy="3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0EC3AB97-946C-4D62-AEB0-E11D486AFBF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591240" y="2697072"/>
                <a:ext cx="180000" cy="360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392106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248" y="383051"/>
            <a:ext cx="5929053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POPULAR LANGUAGES</a:t>
            </a: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CB2A580F-706D-F629-7DC3-A463D03DCE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970" t="42233" r="13122" b="12398"/>
          <a:stretch/>
        </p:blipFill>
        <p:spPr>
          <a:xfrm>
            <a:off x="2502877" y="1591383"/>
            <a:ext cx="7186246" cy="4344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3990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926" y="304965"/>
            <a:ext cx="8565109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EXECUTIVE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FD5C4-FE5F-46D2-ABC9-49FA4BB844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85075" y="1825624"/>
            <a:ext cx="7068725" cy="4465447"/>
          </a:xfrm>
        </p:spPr>
        <p:txBody>
          <a:bodyPr>
            <a:normAutofit/>
          </a:bodyPr>
          <a:lstStyle/>
          <a:p>
            <a:r>
              <a:rPr lang="en-US" sz="2200" dirty="0"/>
              <a:t>Analysis current desirable technology skills</a:t>
            </a:r>
          </a:p>
          <a:p>
            <a:r>
              <a:rPr lang="en-US" sz="2200" dirty="0"/>
              <a:t>Data Collection</a:t>
            </a:r>
          </a:p>
          <a:p>
            <a:pPr lvl="1"/>
            <a:r>
              <a:rPr lang="en-US" sz="1800" dirty="0"/>
              <a:t>Job postings in U.S.</a:t>
            </a:r>
          </a:p>
          <a:p>
            <a:pPr lvl="1"/>
            <a:r>
              <a:rPr lang="en-US" sz="1800" dirty="0"/>
              <a:t>Training portals</a:t>
            </a:r>
          </a:p>
          <a:p>
            <a:pPr lvl="1"/>
            <a:r>
              <a:rPr lang="en-US" sz="1800" dirty="0"/>
              <a:t>Survey</a:t>
            </a:r>
          </a:p>
          <a:p>
            <a:r>
              <a:rPr lang="en-US" sz="2200" dirty="0" err="1"/>
              <a:t>Javascript</a:t>
            </a:r>
            <a:r>
              <a:rPr lang="en-US" sz="2200" dirty="0"/>
              <a:t>, html, python</a:t>
            </a:r>
          </a:p>
          <a:p>
            <a:r>
              <a:rPr lang="en-US" sz="2200" dirty="0"/>
              <a:t>What are the popular IDEs?</a:t>
            </a:r>
          </a:p>
          <a:p>
            <a:pPr marL="0" indent="0">
              <a:buNone/>
            </a:pPr>
            <a:endParaRPr lang="en-US" sz="2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078B9B-93A7-4517-9E78-2F5C028F22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494" y="2302762"/>
            <a:ext cx="3194581" cy="3194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6233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0021" y="365125"/>
            <a:ext cx="7647865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INTRODUCTION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158731-59BB-48A2-A901-D7C35E91BA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347" y="2262036"/>
            <a:ext cx="3054361" cy="3054361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C710A13-9821-054D-8648-FB592F1CDDDF}"/>
              </a:ext>
            </a:extLst>
          </p:cNvPr>
          <p:cNvSpPr txBox="1">
            <a:spLocks/>
          </p:cNvSpPr>
          <p:nvPr/>
        </p:nvSpPr>
        <p:spPr>
          <a:xfrm>
            <a:off x="4285075" y="1825625"/>
            <a:ext cx="70687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/>
              <a:t>Programming has been the most desirable job skills </a:t>
            </a:r>
          </a:p>
          <a:p>
            <a:r>
              <a:rPr lang="en-US" sz="2200" dirty="0"/>
              <a:t>Keep pace with changing technologies and remain competitive</a:t>
            </a:r>
          </a:p>
          <a:p>
            <a:r>
              <a:rPr lang="en-US" sz="2200" dirty="0"/>
              <a:t>Figuring what is the most popular language and desirable.</a:t>
            </a:r>
          </a:p>
          <a:p>
            <a:r>
              <a:rPr lang="en-US" sz="2200" dirty="0"/>
              <a:t>Future implication</a:t>
            </a:r>
          </a:p>
          <a:p>
            <a:pPr lvl="1"/>
            <a:r>
              <a:rPr lang="en-US" sz="1800" dirty="0"/>
              <a:t>Training session</a:t>
            </a:r>
          </a:p>
          <a:p>
            <a:pPr lvl="1"/>
            <a:r>
              <a:rPr lang="en-US" sz="1800" dirty="0"/>
              <a:t>Talent acquisition</a:t>
            </a:r>
          </a:p>
        </p:txBody>
      </p:sp>
    </p:spTree>
    <p:extLst>
      <p:ext uri="{BB962C8B-B14F-4D97-AF65-F5344CB8AC3E}">
        <p14:creationId xmlns:p14="http://schemas.microsoft.com/office/powerpoint/2010/main" val="7106236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053" y="376642"/>
            <a:ext cx="7230723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FD5C4-FE5F-46D2-ABC9-49FA4BB844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85075" y="1825625"/>
            <a:ext cx="7068725" cy="4351338"/>
          </a:xfrm>
        </p:spPr>
        <p:txBody>
          <a:bodyPr>
            <a:normAutofit/>
          </a:bodyPr>
          <a:lstStyle/>
          <a:p>
            <a:r>
              <a:rPr lang="en-US" sz="2200" dirty="0"/>
              <a:t>Requesting data from </a:t>
            </a:r>
            <a:r>
              <a:rPr lang="en-US" sz="2200" dirty="0" err="1"/>
              <a:t>Github</a:t>
            </a:r>
            <a:r>
              <a:rPr lang="en-US" sz="2200" dirty="0"/>
              <a:t> job posting API</a:t>
            </a:r>
          </a:p>
          <a:p>
            <a:r>
              <a:rPr lang="en-US" sz="2200" dirty="0"/>
              <a:t>Web scrapping on Stack overflow survey</a:t>
            </a:r>
          </a:p>
          <a:p>
            <a:r>
              <a:rPr lang="en-US" sz="2200" dirty="0"/>
              <a:t>Exploratory data analysis</a:t>
            </a:r>
          </a:p>
          <a:p>
            <a:r>
              <a:rPr lang="en-US" sz="2200" dirty="0"/>
              <a:t>Dashboard</a:t>
            </a:r>
          </a:p>
          <a:p>
            <a:pPr lvl="1"/>
            <a:r>
              <a:rPr lang="en-US" sz="1800" dirty="0"/>
              <a:t>Current desirable language and database</a:t>
            </a:r>
          </a:p>
          <a:p>
            <a:pPr lvl="1"/>
            <a:r>
              <a:rPr lang="en-US" sz="1800" dirty="0"/>
              <a:t>Future trend</a:t>
            </a:r>
          </a:p>
          <a:p>
            <a:pPr lvl="1"/>
            <a:r>
              <a:rPr lang="en-US" sz="1800" dirty="0"/>
              <a:t>Demographic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AE176B-DE78-4B75-AC9E-2A422E82D5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655" y="1831709"/>
            <a:ext cx="3194581" cy="3194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8591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FD5C4-FE5F-46D2-ABC9-49FA4BB844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43114" y="1825625"/>
            <a:ext cx="706872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D2D57E-FD2B-1557-936E-1E054FA30EFE}"/>
              </a:ext>
            </a:extLst>
          </p:cNvPr>
          <p:cNvSpPr txBox="1"/>
          <p:nvPr/>
        </p:nvSpPr>
        <p:spPr>
          <a:xfrm>
            <a:off x="1043114" y="1690688"/>
            <a:ext cx="10105772" cy="3788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E659B"/>
                </a:solidFill>
              </a:rPr>
              <a:t>Most popular language: JavaScript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E659B"/>
                </a:solidFill>
              </a:rPr>
              <a:t>Most popular database: MySQL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E659B"/>
                </a:solidFill>
              </a:rPr>
              <a:t>Most popular platform: Windows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E659B"/>
                </a:solidFill>
              </a:rPr>
              <a:t>Most popular web frame: jQuery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E659B"/>
                </a:solidFill>
              </a:rPr>
              <a:t>Most desired language: JavaScript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E659B"/>
                </a:solidFill>
              </a:rPr>
              <a:t>Most desired database: PostgreSQL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E659B"/>
                </a:solidFill>
              </a:rPr>
              <a:t>Most desired platform: Linux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E659B"/>
                </a:solidFill>
              </a:rPr>
              <a:t>Most desired web frame: </a:t>
            </a:r>
            <a:r>
              <a:rPr lang="en-US" dirty="0" err="1">
                <a:solidFill>
                  <a:srgbClr val="0E659B"/>
                </a:solidFill>
              </a:rPr>
              <a:t>React.js</a:t>
            </a:r>
            <a:endParaRPr lang="en-US" dirty="0">
              <a:solidFill>
                <a:srgbClr val="0E659B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E659B"/>
                </a:solidFill>
              </a:rPr>
              <a:t>The data has some bias and insights should be taken with caution</a:t>
            </a:r>
          </a:p>
        </p:txBody>
      </p:sp>
    </p:spTree>
    <p:extLst>
      <p:ext uri="{BB962C8B-B14F-4D97-AF65-F5344CB8AC3E}">
        <p14:creationId xmlns:p14="http://schemas.microsoft.com/office/powerpoint/2010/main" val="14646664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3525F-7CB4-4C06-B037-C81D2DED9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PROGRAMMING LANGUAGE TRENDS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C0D20-FACF-4D73-BD27-CF8F6B9754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13816" y="1825625"/>
            <a:ext cx="2228642" cy="50193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Current Year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A6A89D-097D-4968-A07A-39A5B4F78A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1758142" cy="50193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Next Year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13C2F43-A283-4FD4-9C0D-BFF93C50AC01}"/>
              </a:ext>
            </a:extLst>
          </p:cNvPr>
          <p:cNvSpPr txBox="1">
            <a:spLocks/>
          </p:cNvSpPr>
          <p:nvPr/>
        </p:nvSpPr>
        <p:spPr>
          <a:xfrm>
            <a:off x="838199" y="2506661"/>
            <a:ext cx="4614949" cy="36703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/>
              <a:t>&lt;Bar chart of top 10 programming languages for the current year goes here.&gt;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E706D50-7D14-4DB8-BE17-5497AA1715EE}"/>
              </a:ext>
            </a:extLst>
          </p:cNvPr>
          <p:cNvSpPr txBox="1">
            <a:spLocks/>
          </p:cNvSpPr>
          <p:nvPr/>
        </p:nvSpPr>
        <p:spPr>
          <a:xfrm>
            <a:off x="6172200" y="2506661"/>
            <a:ext cx="4614949" cy="36703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/>
              <a:t>&lt; Bar chart of top 10 programming languages for the next year goes here.&gt;</a:t>
            </a:r>
          </a:p>
        </p:txBody>
      </p:sp>
      <p:pic>
        <p:nvPicPr>
          <p:cNvPr id="6" name="Picture 5" descr="A graph of a graph showing different colors&#10;&#10;Description automatically generated with medium confidence">
            <a:extLst>
              <a:ext uri="{FF2B5EF4-FFF2-40B4-BE49-F238E27FC236}">
                <a16:creationId xmlns:a16="http://schemas.microsoft.com/office/drawing/2014/main" id="{5B73A543-39CE-62ED-3B8C-BD62004247B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914" r="7089"/>
          <a:stretch/>
        </p:blipFill>
        <p:spPr>
          <a:xfrm>
            <a:off x="782746" y="2506661"/>
            <a:ext cx="5029928" cy="2709385"/>
          </a:xfrm>
          <a:prstGeom prst="rect">
            <a:avLst/>
          </a:prstGeom>
        </p:spPr>
      </p:pic>
      <p:pic>
        <p:nvPicPr>
          <p:cNvPr id="9" name="Picture 8" descr="A graph of different colored bars&#10;&#10;Description automatically generated">
            <a:extLst>
              <a:ext uri="{FF2B5EF4-FFF2-40B4-BE49-F238E27FC236}">
                <a16:creationId xmlns:a16="http://schemas.microsoft.com/office/drawing/2014/main" id="{74CE2624-362D-3E42-9907-5C58A83CA42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7883" r="5430"/>
          <a:stretch/>
        </p:blipFill>
        <p:spPr>
          <a:xfrm>
            <a:off x="6019800" y="2506661"/>
            <a:ext cx="5349031" cy="2709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2598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3525F-7CB4-4C06-B037-C81D2DED9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PROGRAMMING LANGUAGE TRENDS - FINDINGS &amp; IMPLICATIONS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C0D20-FACF-4D73-BD27-CF8F6B9754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13816" y="1825625"/>
            <a:ext cx="5181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Findings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Finding 1</a:t>
            </a:r>
          </a:p>
          <a:p>
            <a:r>
              <a:rPr lang="en-US" dirty="0"/>
              <a:t>Finding 2</a:t>
            </a:r>
          </a:p>
          <a:p>
            <a:r>
              <a:rPr lang="en-US" dirty="0"/>
              <a:t>Finding 3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A6A89D-097D-4968-A07A-39A5B4F78A6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Implications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Implication 1</a:t>
            </a:r>
          </a:p>
          <a:p>
            <a:r>
              <a:rPr lang="en-US" dirty="0"/>
              <a:t>Implication 2</a:t>
            </a:r>
          </a:p>
          <a:p>
            <a:r>
              <a:rPr lang="en-US" dirty="0"/>
              <a:t>Implication 3</a:t>
            </a:r>
          </a:p>
        </p:txBody>
      </p:sp>
    </p:spTree>
    <p:extLst>
      <p:ext uri="{BB962C8B-B14F-4D97-AF65-F5344CB8AC3E}">
        <p14:creationId xmlns:p14="http://schemas.microsoft.com/office/powerpoint/2010/main" val="5455692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3525F-7CB4-4C06-B037-C81D2DED9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2584" y="428768"/>
            <a:ext cx="10515600" cy="1325563"/>
          </a:xfrm>
        </p:spPr>
        <p:txBody>
          <a:bodyPr/>
          <a:lstStyle/>
          <a:p>
            <a:r>
              <a:rPr lang="en-US" dirty="0"/>
              <a:t>DATABASE TRENDS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C0D20-FACF-4D73-BD27-CF8F6B9754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13816" y="1825625"/>
            <a:ext cx="2228642" cy="50193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Current Year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A6A89D-097D-4968-A07A-39A5B4F78A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1758142" cy="50193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Next Year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13C2F43-A283-4FD4-9C0D-BFF93C50AC01}"/>
              </a:ext>
            </a:extLst>
          </p:cNvPr>
          <p:cNvSpPr txBox="1">
            <a:spLocks/>
          </p:cNvSpPr>
          <p:nvPr/>
        </p:nvSpPr>
        <p:spPr>
          <a:xfrm>
            <a:off x="838199" y="2506661"/>
            <a:ext cx="4614949" cy="36703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/>
              <a:t>&lt; Bar chart of top 10 databases for the current year goes here &gt;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E706D50-7D14-4DB8-BE17-5497AA1715EE}"/>
              </a:ext>
            </a:extLst>
          </p:cNvPr>
          <p:cNvSpPr txBox="1">
            <a:spLocks/>
          </p:cNvSpPr>
          <p:nvPr/>
        </p:nvSpPr>
        <p:spPr>
          <a:xfrm>
            <a:off x="6172200" y="2506661"/>
            <a:ext cx="4614949" cy="36703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/>
              <a:t>&lt; Bar chart of top 10 databases for the next year goes here.&gt;</a:t>
            </a:r>
          </a:p>
        </p:txBody>
      </p:sp>
      <p:pic>
        <p:nvPicPr>
          <p:cNvPr id="6" name="Picture 5" descr="A screenshot of a graph&#10;&#10;Description automatically generated">
            <a:extLst>
              <a:ext uri="{FF2B5EF4-FFF2-40B4-BE49-F238E27FC236}">
                <a16:creationId xmlns:a16="http://schemas.microsoft.com/office/drawing/2014/main" id="{2DE67EB6-F70C-2331-F678-8C0AAA6736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64" r="4639"/>
          <a:stretch/>
        </p:blipFill>
        <p:spPr>
          <a:xfrm>
            <a:off x="645434" y="2398857"/>
            <a:ext cx="11179773" cy="3351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638838"/>
      </p:ext>
    </p:extLst>
  </p:cSld>
  <p:clrMapOvr>
    <a:masterClrMapping/>
  </p:clrMapOvr>
</p:sld>
</file>

<file path=ppt/theme/theme1.xml><?xml version="1.0" encoding="utf-8"?>
<a:theme xmlns:a="http://schemas.openxmlformats.org/drawingml/2006/main" name="SLIDE_TEMPLATE_skill_network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2">
      <a:majorFont>
        <a:latin typeface="IBM Plex Sans SemiBold"/>
        <a:ea typeface=""/>
        <a:cs typeface=""/>
      </a:majorFont>
      <a:minorFont>
        <a:latin typeface="IBM Plex Sans Tex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BM final PPT template.pptx" id="{F28CB670-EDE3-4FD8-A231-7FA031A67C03}" vid="{06644C38-457B-4174-9AD6-1A9A0DF3941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1" ma:contentTypeDescription="Create a new document." ma:contentTypeScope="" ma:versionID="4bc1015ece1c23b1ef2f55a62f11494f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efbf6837a43ed91190e40f849f23a13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887AE8FE-83F0-42D0-BB5E-14AD3FB1DE1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55be751-a274-42e8-93fb-f39d3b9bccc8"/>
    <ds:schemaRef ds:uri="f80a141d-92ca-4d3d-9308-f7e7b1d44ce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4DA07C5-A406-4A0D-B3E6-3856C94AC7F3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1271</TotalTime>
  <Words>566</Words>
  <Application>Microsoft Macintosh PowerPoint</Application>
  <PresentationFormat>Widescreen</PresentationFormat>
  <Paragraphs>102</Paragraphs>
  <Slides>20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IBM Plex Mono Text</vt:lpstr>
      <vt:lpstr>Arial</vt:lpstr>
      <vt:lpstr>Calibri</vt:lpstr>
      <vt:lpstr>Helv</vt:lpstr>
      <vt:lpstr>IBM Plex Mono SemiBold</vt:lpstr>
      <vt:lpstr>SLIDE_TEMPLATE_skill_network</vt:lpstr>
      <vt:lpstr>Trend of technology skills requirement</vt:lpstr>
      <vt:lpstr>OUTLINE</vt:lpstr>
      <vt:lpstr>EXECUTIVE SUMMARY</vt:lpstr>
      <vt:lpstr>INTRODUCTION</vt:lpstr>
      <vt:lpstr>METHODOLOGY</vt:lpstr>
      <vt:lpstr>RESULTS</vt:lpstr>
      <vt:lpstr>PROGRAMMING LANGUAGE TRENDS</vt:lpstr>
      <vt:lpstr>PROGRAMMING LANGUAGE TRENDS - FINDINGS &amp; IMPLICATIONS</vt:lpstr>
      <vt:lpstr>DATABASE TRENDS</vt:lpstr>
      <vt:lpstr>DATABASE TRENDS - FINDINGS &amp; IMPLICATIONS</vt:lpstr>
      <vt:lpstr>DASHBOARD</vt:lpstr>
      <vt:lpstr>DASHBOARD TAB 1</vt:lpstr>
      <vt:lpstr>DASHBOARD TAB 2</vt:lpstr>
      <vt:lpstr>DASHBOARD TAB 3</vt:lpstr>
      <vt:lpstr>DISCUSSION</vt:lpstr>
      <vt:lpstr>OVERALL FINDINGS &amp; IMPLICATIONS</vt:lpstr>
      <vt:lpstr>CONCLUSION</vt:lpstr>
      <vt:lpstr>APPENDIX</vt:lpstr>
      <vt:lpstr> JOB POSTINGS</vt:lpstr>
      <vt:lpstr>POPULAR LANGUAGES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IT TRENDS</dc:title>
  <dc:creator>Steve Hord</dc:creator>
  <cp:lastModifiedBy>Tony Fong</cp:lastModifiedBy>
  <cp:revision>23</cp:revision>
  <dcterms:created xsi:type="dcterms:W3CDTF">2020-10-28T18:29:43Z</dcterms:created>
  <dcterms:modified xsi:type="dcterms:W3CDTF">2024-05-20T12:38:15Z</dcterms:modified>
</cp:coreProperties>
</file>